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61" r:id="rId5"/>
    <p:sldId id="259" r:id="rId6"/>
    <p:sldId id="262" r:id="rId7"/>
    <p:sldId id="260" r:id="rId8"/>
    <p:sldId id="263" r:id="rId9"/>
    <p:sldId id="264" r:id="rId10"/>
    <p:sldId id="266" r:id="rId11"/>
    <p:sldId id="265"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797" autoAdjust="0"/>
    <p:restoredTop sz="94660"/>
  </p:normalViewPr>
  <p:slideViewPr>
    <p:cSldViewPr>
      <p:cViewPr varScale="1">
        <p:scale>
          <a:sx n="72" d="100"/>
          <a:sy n="72" d="100"/>
        </p:scale>
        <p:origin x="-106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22FB1257-EC57-4361-A730-041799C617F5}" type="datetimeFigureOut">
              <a:rPr lang="en-US" smtClean="0"/>
              <a:pPr/>
              <a:t>5/25/2011</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AA7F6B67-BF8D-46F6-8B4C-BDE8F77770C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2FB1257-EC57-4361-A730-041799C617F5}" type="datetimeFigureOut">
              <a:rPr lang="en-US" smtClean="0"/>
              <a:pPr/>
              <a:t>5/25/2011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7F6B67-BF8D-46F6-8B4C-BDE8F77770C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22FB1257-EC57-4361-A730-041799C617F5}" type="datetimeFigureOut">
              <a:rPr lang="en-US" smtClean="0"/>
              <a:pPr/>
              <a:t>5/25/2011</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AA7F6B67-BF8D-46F6-8B4C-BDE8F77770C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22FB1257-EC57-4361-A730-041799C617F5}" type="datetimeFigureOut">
              <a:rPr lang="en-US" smtClean="0"/>
              <a:pPr/>
              <a:t>5/25/2011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AA7F6B67-BF8D-46F6-8B4C-BDE8F77770C5}"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22FB1257-EC57-4361-A730-041799C617F5}" type="datetimeFigureOut">
              <a:rPr lang="en-US" smtClean="0"/>
              <a:pPr/>
              <a:t>5/25/2011</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AA7F6B67-BF8D-46F6-8B4C-BDE8F77770C5}"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22FB1257-EC57-4361-A730-041799C617F5}" type="datetimeFigureOut">
              <a:rPr lang="en-US" smtClean="0"/>
              <a:pPr/>
              <a:t>5/25/2011</a:t>
            </a:fld>
            <a:endParaRPr lang="en-US"/>
          </a:p>
        </p:txBody>
      </p:sp>
      <p:sp>
        <p:nvSpPr>
          <p:cNvPr id="10" name="Slide Number Placeholder 9"/>
          <p:cNvSpPr>
            <a:spLocks noGrp="1"/>
          </p:cNvSpPr>
          <p:nvPr>
            <p:ph type="sldNum" sz="quarter" idx="16"/>
          </p:nvPr>
        </p:nvSpPr>
        <p:spPr/>
        <p:txBody>
          <a:bodyPr rtlCol="0"/>
          <a:lstStyle/>
          <a:p>
            <a:fld id="{AA7F6B67-BF8D-46F6-8B4C-BDE8F77770C5}"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22FB1257-EC57-4361-A730-041799C617F5}" type="datetimeFigureOut">
              <a:rPr lang="en-US" smtClean="0"/>
              <a:pPr/>
              <a:t>5/25/2011</a:t>
            </a:fld>
            <a:endParaRPr lang="en-US"/>
          </a:p>
        </p:txBody>
      </p:sp>
      <p:sp>
        <p:nvSpPr>
          <p:cNvPr id="12" name="Slide Number Placeholder 11"/>
          <p:cNvSpPr>
            <a:spLocks noGrp="1"/>
          </p:cNvSpPr>
          <p:nvPr>
            <p:ph type="sldNum" sz="quarter" idx="16"/>
          </p:nvPr>
        </p:nvSpPr>
        <p:spPr/>
        <p:txBody>
          <a:bodyPr rtlCol="0"/>
          <a:lstStyle/>
          <a:p>
            <a:fld id="{AA7F6B67-BF8D-46F6-8B4C-BDE8F77770C5}"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2FB1257-EC57-4361-A730-041799C617F5}" type="datetimeFigureOut">
              <a:rPr lang="en-US" smtClean="0"/>
              <a:pPr/>
              <a:t>5/25/2011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AA7F6B67-BF8D-46F6-8B4C-BDE8F77770C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FB1257-EC57-4361-A730-041799C617F5}" type="datetimeFigureOut">
              <a:rPr lang="en-US" smtClean="0"/>
              <a:pPr/>
              <a:t>5/25/2011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AA7F6B67-BF8D-46F6-8B4C-BDE8F77770C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22FB1257-EC57-4361-A730-041799C617F5}" type="datetimeFigureOut">
              <a:rPr lang="en-US" smtClean="0"/>
              <a:pPr/>
              <a:t>5/25/2011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AA7F6B67-BF8D-46F6-8B4C-BDE8F77770C5}"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22FB1257-EC57-4361-A730-041799C617F5}" type="datetimeFigureOut">
              <a:rPr lang="en-US" smtClean="0"/>
              <a:pPr/>
              <a:t>5/25/2011</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AA7F6B67-BF8D-46F6-8B4C-BDE8F77770C5}"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22FB1257-EC57-4361-A730-041799C617F5}" type="datetimeFigureOut">
              <a:rPr lang="en-US" smtClean="0"/>
              <a:pPr/>
              <a:t>5/25/2011</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AA7F6B67-BF8D-46F6-8B4C-BDE8F77770C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www.choirrobesonline.com/images/height.jpg"/>
          <p:cNvPicPr>
            <a:picLocks noChangeAspect="1" noChangeArrowheads="1"/>
          </p:cNvPicPr>
          <p:nvPr/>
        </p:nvPicPr>
        <p:blipFill>
          <a:blip r:embed="rId2" cstate="print"/>
          <a:srcRect r="68421"/>
          <a:stretch>
            <a:fillRect/>
          </a:stretch>
        </p:blipFill>
        <p:spPr bwMode="auto">
          <a:xfrm>
            <a:off x="0" y="1"/>
            <a:ext cx="1447800" cy="6019800"/>
          </a:xfrm>
          <a:prstGeom prst="rect">
            <a:avLst/>
          </a:prstGeom>
          <a:noFill/>
        </p:spPr>
      </p:pic>
      <p:pic>
        <p:nvPicPr>
          <p:cNvPr id="1030" name="Picture 6" descr="http://www.choirrobesonline.com/images/height.jpg"/>
          <p:cNvPicPr>
            <a:picLocks noChangeAspect="1" noChangeArrowheads="1"/>
          </p:cNvPicPr>
          <p:nvPr/>
        </p:nvPicPr>
        <p:blipFill>
          <a:blip r:embed="rId2" cstate="print"/>
          <a:srcRect l="68421"/>
          <a:stretch>
            <a:fillRect/>
          </a:stretch>
        </p:blipFill>
        <p:spPr bwMode="auto">
          <a:xfrm>
            <a:off x="7772400" y="76200"/>
            <a:ext cx="1371600" cy="5909310"/>
          </a:xfrm>
          <a:prstGeom prst="rect">
            <a:avLst/>
          </a:prstGeom>
          <a:noFill/>
        </p:spPr>
      </p:pic>
      <p:sp>
        <p:nvSpPr>
          <p:cNvPr id="2" name="Title 1"/>
          <p:cNvSpPr>
            <a:spLocks noGrp="1"/>
          </p:cNvSpPr>
          <p:nvPr>
            <p:ph type="ctrTitle"/>
          </p:nvPr>
        </p:nvSpPr>
        <p:spPr>
          <a:xfrm>
            <a:off x="1981200" y="1219200"/>
            <a:ext cx="7851648" cy="1828800"/>
          </a:xfrm>
        </p:spPr>
        <p:txBody>
          <a:bodyPr/>
          <a:lstStyle/>
          <a:p>
            <a:r>
              <a:rPr lang="en-US" dirty="0" smtClean="0">
                <a:solidFill>
                  <a:schemeClr val="accent6">
                    <a:lumMod val="75000"/>
                  </a:schemeClr>
                </a:solidFill>
              </a:rPr>
              <a:t>Predicting Heights</a:t>
            </a:r>
            <a:endParaRPr lang="en-US" dirty="0">
              <a:solidFill>
                <a:schemeClr val="accent6">
                  <a:lumMod val="75000"/>
                </a:schemeClr>
              </a:solidFill>
            </a:endParaRPr>
          </a:p>
        </p:txBody>
      </p:sp>
      <p:sp>
        <p:nvSpPr>
          <p:cNvPr id="3" name="Subtitle 2"/>
          <p:cNvSpPr>
            <a:spLocks noGrp="1"/>
          </p:cNvSpPr>
          <p:nvPr>
            <p:ph type="subTitle" idx="1"/>
          </p:nvPr>
        </p:nvSpPr>
        <p:spPr>
          <a:xfrm>
            <a:off x="1447800" y="3276600"/>
            <a:ext cx="6248400" cy="2209800"/>
          </a:xfrm>
        </p:spPr>
        <p:txBody>
          <a:bodyPr/>
          <a:lstStyle/>
          <a:p>
            <a:r>
              <a:rPr lang="en-US" dirty="0" smtClean="0">
                <a:solidFill>
                  <a:schemeClr val="accent6">
                    <a:lumMod val="75000"/>
                  </a:schemeClr>
                </a:solidFill>
              </a:rPr>
              <a:t>Ryan Dickson, Dan Faulkner, and Bliss Brannon</a:t>
            </a:r>
            <a:endParaRPr lang="en-US" dirty="0">
              <a:solidFill>
                <a:schemeClr val="accent6">
                  <a:lumMod val="75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t1.gstatic.com/images?q=tbn:ANd9GcSGHBB_rJR0ClA1WOvVLnSlO3YRt55nJ9j9oApZSSaj7RCqdZDLqg&amp;t=1"/>
          <p:cNvPicPr>
            <a:picLocks noChangeAspect="1" noChangeArrowheads="1"/>
          </p:cNvPicPr>
          <p:nvPr/>
        </p:nvPicPr>
        <p:blipFill>
          <a:blip r:embed="rId2" cstate="print"/>
          <a:srcRect/>
          <a:stretch>
            <a:fillRect/>
          </a:stretch>
        </p:blipFill>
        <p:spPr bwMode="auto">
          <a:xfrm>
            <a:off x="0" y="4567694"/>
            <a:ext cx="1524000" cy="2290306"/>
          </a:xfrm>
          <a:prstGeom prst="rect">
            <a:avLst/>
          </a:prstGeom>
          <a:noFill/>
        </p:spPr>
      </p:pic>
      <p:sp>
        <p:nvSpPr>
          <p:cNvPr id="2" name="Title 1"/>
          <p:cNvSpPr>
            <a:spLocks noGrp="1"/>
          </p:cNvSpPr>
          <p:nvPr>
            <p:ph type="title"/>
          </p:nvPr>
        </p:nvSpPr>
        <p:spPr/>
        <p:txBody>
          <a:bodyPr/>
          <a:lstStyle/>
          <a:p>
            <a:r>
              <a:rPr lang="en-US" dirty="0" smtClean="0">
                <a:solidFill>
                  <a:schemeClr val="accent6">
                    <a:lumMod val="75000"/>
                  </a:schemeClr>
                </a:solidFill>
              </a:rPr>
              <a:t>Bias and Error</a:t>
            </a:r>
            <a:endParaRPr lang="en-US" dirty="0">
              <a:solidFill>
                <a:schemeClr val="accent6">
                  <a:lumMod val="75000"/>
                </a:schemeClr>
              </a:solidFill>
            </a:endParaRPr>
          </a:p>
        </p:txBody>
      </p:sp>
      <p:sp>
        <p:nvSpPr>
          <p:cNvPr id="3" name="Content Placeholder 2"/>
          <p:cNvSpPr>
            <a:spLocks noGrp="1"/>
          </p:cNvSpPr>
          <p:nvPr>
            <p:ph sz="quarter" idx="1"/>
          </p:nvPr>
        </p:nvSpPr>
        <p:spPr>
          <a:xfrm>
            <a:off x="1371600" y="3429000"/>
            <a:ext cx="8153400" cy="2057400"/>
          </a:xfrm>
        </p:spPr>
        <p:txBody>
          <a:bodyPr>
            <a:normAutofit fontScale="85000" lnSpcReduction="10000"/>
          </a:bodyPr>
          <a:lstStyle/>
          <a:p>
            <a:pPr>
              <a:buNone/>
            </a:pPr>
            <a:endParaRPr lang="en-US" sz="2600" dirty="0" smtClean="0"/>
          </a:p>
          <a:p>
            <a:r>
              <a:rPr lang="en-US" sz="2600" dirty="0" smtClean="0"/>
              <a:t>Not </a:t>
            </a:r>
            <a:r>
              <a:rPr lang="en-US" sz="2600" dirty="0" smtClean="0"/>
              <a:t>flexing completely when we measured their bicep</a:t>
            </a:r>
          </a:p>
          <a:p>
            <a:r>
              <a:rPr lang="en-US" sz="2600" dirty="0" smtClean="0"/>
              <a:t>Not </a:t>
            </a:r>
            <a:r>
              <a:rPr lang="en-US" sz="2600" dirty="0" smtClean="0"/>
              <a:t>making the knee go straight down to the floor at a 90</a:t>
            </a:r>
            <a:r>
              <a:rPr lang="en-US" sz="2600" baseline="30000" dirty="0" smtClean="0"/>
              <a:t>o</a:t>
            </a:r>
            <a:r>
              <a:rPr lang="en-US" sz="2600" dirty="0" smtClean="0"/>
              <a:t> angle</a:t>
            </a:r>
          </a:p>
          <a:p>
            <a:r>
              <a:rPr lang="en-US" sz="2600" dirty="0" smtClean="0"/>
              <a:t>Subjects </a:t>
            </a:r>
            <a:r>
              <a:rPr lang="en-US" sz="2600" dirty="0" smtClean="0"/>
              <a:t>that didn’t stand up straight as we recorded their heights.</a:t>
            </a:r>
          </a:p>
          <a:p>
            <a:pPr>
              <a:buNone/>
            </a:pPr>
            <a:endParaRPr lang="en-US" dirty="0"/>
          </a:p>
        </p:txBody>
      </p:sp>
      <p:sp>
        <p:nvSpPr>
          <p:cNvPr id="4" name="TextBox 3"/>
          <p:cNvSpPr txBox="1"/>
          <p:nvPr/>
        </p:nvSpPr>
        <p:spPr>
          <a:xfrm>
            <a:off x="381000" y="1600200"/>
            <a:ext cx="8382000" cy="2523768"/>
          </a:xfrm>
          <a:prstGeom prst="rect">
            <a:avLst/>
          </a:prstGeom>
          <a:noFill/>
        </p:spPr>
        <p:txBody>
          <a:bodyPr wrap="square" rtlCol="0">
            <a:spAutoFit/>
          </a:bodyPr>
          <a:lstStyle/>
          <a:p>
            <a:r>
              <a:rPr lang="en-US" sz="2000" dirty="0" smtClean="0"/>
              <a:t>Bias and error definitely played a factor in attaining our data. Before we started measuring our classmates, we discussed on the technique of how we were going to record each of the three quantitative measurements. An error that could have occurred is if any of the three researchers disregarded the technique on any of the 50 subjects. Also, we could have instinctively estimated the measurements to make the data easier upon ourselves. Some errors that the subjects could have contributed consist of</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lumMod val="75000"/>
                  </a:schemeClr>
                </a:solidFill>
              </a:rPr>
              <a:t>Group Member Predictions</a:t>
            </a:r>
            <a:endParaRPr lang="en-US" dirty="0">
              <a:solidFill>
                <a:schemeClr val="accent6">
                  <a:lumMod val="75000"/>
                </a:schemeClr>
              </a:solidFill>
            </a:endParaRPr>
          </a:p>
        </p:txBody>
      </p:sp>
      <p:sp>
        <p:nvSpPr>
          <p:cNvPr id="3" name="Content Placeholder 2"/>
          <p:cNvSpPr>
            <a:spLocks noGrp="1"/>
          </p:cNvSpPr>
          <p:nvPr>
            <p:ph sz="quarter" idx="1"/>
          </p:nvPr>
        </p:nvSpPr>
        <p:spPr/>
        <p:txBody>
          <a:bodyPr/>
          <a:lstStyle/>
          <a:p>
            <a:r>
              <a:rPr lang="en-US" dirty="0" smtClean="0"/>
              <a:t>Ryan</a:t>
            </a:r>
          </a:p>
          <a:p>
            <a:pPr lvl="1"/>
            <a:r>
              <a:rPr lang="en-US" dirty="0" smtClean="0"/>
              <a:t>Predicted height 67.55 inch, actual height is 70 inch</a:t>
            </a:r>
          </a:p>
          <a:p>
            <a:pPr lvl="1"/>
            <a:r>
              <a:rPr lang="en-US" dirty="0" smtClean="0"/>
              <a:t>Residual is 2.45 inch</a:t>
            </a:r>
          </a:p>
          <a:p>
            <a:r>
              <a:rPr lang="en-US" dirty="0" smtClean="0"/>
              <a:t>Dan</a:t>
            </a:r>
          </a:p>
          <a:p>
            <a:pPr lvl="1"/>
            <a:r>
              <a:rPr lang="en-US" dirty="0" smtClean="0"/>
              <a:t>Predicted 65.3 inch, actual height is 65.5 inch</a:t>
            </a:r>
          </a:p>
          <a:p>
            <a:pPr lvl="1"/>
            <a:r>
              <a:rPr lang="en-US" dirty="0" smtClean="0"/>
              <a:t>Residual is .2 inch</a:t>
            </a:r>
          </a:p>
          <a:p>
            <a:r>
              <a:rPr lang="en-US" dirty="0" smtClean="0"/>
              <a:t>Bliss</a:t>
            </a:r>
          </a:p>
          <a:p>
            <a:pPr lvl="1"/>
            <a:r>
              <a:rPr lang="en-US" dirty="0" smtClean="0"/>
              <a:t>Predicted 73.175 inch, actual height is 75 inch</a:t>
            </a:r>
          </a:p>
          <a:p>
            <a:pPr lvl="1"/>
            <a:r>
              <a:rPr lang="en-US" dirty="0" smtClean="0"/>
              <a:t>Residual is 1.825 inch</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lumMod val="75000"/>
                  </a:schemeClr>
                </a:solidFill>
              </a:rPr>
              <a:t>Teachers Predictions</a:t>
            </a:r>
            <a:endParaRPr lang="en-US" dirty="0">
              <a:solidFill>
                <a:schemeClr val="accent6">
                  <a:lumMod val="75000"/>
                </a:schemeClr>
              </a:solidFill>
            </a:endParaRPr>
          </a:p>
        </p:txBody>
      </p:sp>
      <p:sp>
        <p:nvSpPr>
          <p:cNvPr id="3" name="Content Placeholder 2"/>
          <p:cNvSpPr>
            <a:spLocks noGrp="1"/>
          </p:cNvSpPr>
          <p:nvPr>
            <p:ph sz="quarter" idx="1"/>
          </p:nvPr>
        </p:nvSpPr>
        <p:spPr/>
        <p:txBody>
          <a:bodyPr/>
          <a:lstStyle/>
          <a:p>
            <a:r>
              <a:rPr lang="en-US" dirty="0" smtClean="0"/>
              <a:t>Mrs. Arden</a:t>
            </a:r>
          </a:p>
          <a:p>
            <a:pPr lvl="1"/>
            <a:r>
              <a:rPr lang="en-US" dirty="0" smtClean="0"/>
              <a:t>Predicted height is 66.425 inches</a:t>
            </a:r>
          </a:p>
          <a:p>
            <a:r>
              <a:rPr lang="en-US" dirty="0" smtClean="0"/>
              <a:t>Mrs. Wilson </a:t>
            </a:r>
          </a:p>
          <a:p>
            <a:pPr lvl="1"/>
            <a:r>
              <a:rPr lang="en-US" dirty="0" smtClean="0"/>
              <a:t>Predicted height is 65.3 inches</a:t>
            </a:r>
          </a:p>
          <a:p>
            <a:r>
              <a:rPr lang="en-US" dirty="0" smtClean="0"/>
              <a:t>Mr. Smith</a:t>
            </a:r>
          </a:p>
          <a:p>
            <a:pPr lvl="1"/>
            <a:r>
              <a:rPr lang="en-US" dirty="0" smtClean="0"/>
              <a:t>Predicted height is 69.8 inches</a:t>
            </a:r>
          </a:p>
          <a:p>
            <a:r>
              <a:rPr lang="en-US" dirty="0" smtClean="0"/>
              <a:t>Mrs. Robinson</a:t>
            </a:r>
          </a:p>
          <a:p>
            <a:pPr lvl="1"/>
            <a:r>
              <a:rPr lang="en-US" dirty="0" smtClean="0"/>
              <a:t>Predicted height is 70.925 inches</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lumMod val="75000"/>
                  </a:schemeClr>
                </a:solidFill>
              </a:rPr>
              <a:t>Conclusion</a:t>
            </a:r>
            <a:endParaRPr lang="en-US" dirty="0">
              <a:solidFill>
                <a:schemeClr val="accent6">
                  <a:lumMod val="75000"/>
                </a:schemeClr>
              </a:solidFill>
            </a:endParaRPr>
          </a:p>
        </p:txBody>
      </p:sp>
      <p:sp>
        <p:nvSpPr>
          <p:cNvPr id="3" name="Content Placeholder 2"/>
          <p:cNvSpPr>
            <a:spLocks noGrp="1"/>
          </p:cNvSpPr>
          <p:nvPr>
            <p:ph sz="quarter" idx="1"/>
          </p:nvPr>
        </p:nvSpPr>
        <p:spPr/>
        <p:txBody>
          <a:bodyPr/>
          <a:lstStyle/>
          <a:p>
            <a:pPr>
              <a:buNone/>
            </a:pPr>
            <a:r>
              <a:rPr lang="en-US" dirty="0" smtClean="0"/>
              <a:t>We are confident in our predictions for the teachers heights because when we estimated our heights they were very close. Because of this we feel that our predictions for the teachers will be of by at most 2 inches. Overall we were satisfied with our results and we feel that we found a good model for predicting people’s heights.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ttp://bikeapparels.com/m/Customer_Service/images/boots-sizing-guide/Calf-hight.jpg"/>
          <p:cNvPicPr>
            <a:picLocks noChangeAspect="1" noChangeArrowheads="1"/>
          </p:cNvPicPr>
          <p:nvPr/>
        </p:nvPicPr>
        <p:blipFill>
          <a:blip r:embed="rId2" cstate="print"/>
          <a:srcRect b="4865"/>
          <a:stretch>
            <a:fillRect/>
          </a:stretch>
        </p:blipFill>
        <p:spPr bwMode="auto">
          <a:xfrm>
            <a:off x="6440632" y="3886200"/>
            <a:ext cx="2236643" cy="2743200"/>
          </a:xfrm>
          <a:prstGeom prst="rect">
            <a:avLst/>
          </a:prstGeom>
          <a:noFill/>
        </p:spPr>
      </p:pic>
      <p:sp>
        <p:nvSpPr>
          <p:cNvPr id="2" name="Title 1"/>
          <p:cNvSpPr>
            <a:spLocks noGrp="1"/>
          </p:cNvSpPr>
          <p:nvPr>
            <p:ph type="title"/>
          </p:nvPr>
        </p:nvSpPr>
        <p:spPr/>
        <p:txBody>
          <a:bodyPr/>
          <a:lstStyle/>
          <a:p>
            <a:r>
              <a:rPr lang="en-US" dirty="0" smtClean="0">
                <a:solidFill>
                  <a:schemeClr val="accent6">
                    <a:lumMod val="75000"/>
                  </a:schemeClr>
                </a:solidFill>
              </a:rPr>
              <a:t>The Task</a:t>
            </a:r>
            <a:endParaRPr lang="en-US" dirty="0">
              <a:solidFill>
                <a:schemeClr val="accent6">
                  <a:lumMod val="75000"/>
                </a:schemeClr>
              </a:solidFill>
            </a:endParaRPr>
          </a:p>
        </p:txBody>
      </p:sp>
      <p:sp>
        <p:nvSpPr>
          <p:cNvPr id="3" name="Content Placeholder 2"/>
          <p:cNvSpPr>
            <a:spLocks noGrp="1"/>
          </p:cNvSpPr>
          <p:nvPr>
            <p:ph sz="quarter" idx="1"/>
          </p:nvPr>
        </p:nvSpPr>
        <p:spPr/>
        <p:txBody>
          <a:bodyPr/>
          <a:lstStyle/>
          <a:p>
            <a:r>
              <a:rPr lang="en-US" dirty="0" smtClean="0"/>
              <a:t>We measured their height and our task is to predict the unknown teachers heights by creating a formula from out data.</a:t>
            </a:r>
          </a:p>
          <a:p>
            <a:r>
              <a:rPr lang="en-US" dirty="0" smtClean="0"/>
              <a:t>We decided to measure the circumference of their bicep, the length of their upper arm, and the length from their knee to the floor.</a:t>
            </a:r>
          </a:p>
        </p:txBody>
      </p:sp>
      <p:pic>
        <p:nvPicPr>
          <p:cNvPr id="14339" name="Picture 3"/>
          <p:cNvPicPr>
            <a:picLocks noChangeAspect="1" noChangeArrowheads="1"/>
          </p:cNvPicPr>
          <p:nvPr/>
        </p:nvPicPr>
        <p:blipFill>
          <a:blip r:embed="rId3" cstate="print"/>
          <a:srcRect/>
          <a:stretch>
            <a:fillRect/>
          </a:stretch>
        </p:blipFill>
        <p:spPr bwMode="auto">
          <a:xfrm>
            <a:off x="0" y="4419600"/>
            <a:ext cx="2247900" cy="2223466"/>
          </a:xfrm>
          <a:prstGeom prst="rect">
            <a:avLst/>
          </a:prstGeom>
          <a:noFill/>
          <a:ln w="9525">
            <a:noFill/>
            <a:miter lim="800000"/>
            <a:headEnd/>
            <a:tailEnd/>
          </a:ln>
        </p:spPr>
      </p:pic>
      <p:pic>
        <p:nvPicPr>
          <p:cNvPr id="14341" name="Picture 5" descr="http://www.wegloveyou.com/images/measure3.jpg"/>
          <p:cNvPicPr>
            <a:picLocks noChangeAspect="1" noChangeArrowheads="1"/>
          </p:cNvPicPr>
          <p:nvPr/>
        </p:nvPicPr>
        <p:blipFill>
          <a:blip r:embed="rId4" cstate="print"/>
          <a:srcRect/>
          <a:stretch>
            <a:fillRect/>
          </a:stretch>
        </p:blipFill>
        <p:spPr bwMode="auto">
          <a:xfrm>
            <a:off x="2819400" y="4800600"/>
            <a:ext cx="3952875" cy="962025"/>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lumMod val="50000"/>
                  </a:schemeClr>
                </a:solidFill>
              </a:rPr>
              <a:t>Height vs. Knee to Floor</a:t>
            </a:r>
            <a:endParaRPr lang="en-US" dirty="0">
              <a:solidFill>
                <a:schemeClr val="tx2">
                  <a:lumMod val="50000"/>
                </a:schemeClr>
              </a:solidFill>
            </a:endParaRPr>
          </a:p>
        </p:txBody>
      </p:sp>
      <p:pic>
        <p:nvPicPr>
          <p:cNvPr id="5" name="Picture 4"/>
          <p:cNvPicPr/>
          <p:nvPr/>
        </p:nvPicPr>
        <p:blipFill>
          <a:blip r:embed="rId2" cstate="print"/>
          <a:srcRect t="59957" b="14347"/>
          <a:stretch>
            <a:fillRect/>
          </a:stretch>
        </p:blipFill>
        <p:spPr bwMode="auto">
          <a:xfrm>
            <a:off x="3581401" y="5562600"/>
            <a:ext cx="5562600" cy="1295400"/>
          </a:xfrm>
          <a:prstGeom prst="rect">
            <a:avLst/>
          </a:prstGeom>
          <a:noFill/>
          <a:ln w="9525">
            <a:noFill/>
            <a:miter lim="800000"/>
            <a:headEnd/>
            <a:tailEnd/>
          </a:ln>
        </p:spPr>
      </p:pic>
      <p:pic>
        <p:nvPicPr>
          <p:cNvPr id="6" name="Picture 5"/>
          <p:cNvPicPr/>
          <p:nvPr/>
        </p:nvPicPr>
        <p:blipFill>
          <a:blip r:embed="rId3" cstate="print"/>
          <a:srcRect/>
          <a:stretch>
            <a:fillRect/>
          </a:stretch>
        </p:blipFill>
        <p:spPr bwMode="auto">
          <a:xfrm>
            <a:off x="0" y="1524000"/>
            <a:ext cx="3733800" cy="3048000"/>
          </a:xfrm>
          <a:prstGeom prst="rect">
            <a:avLst/>
          </a:prstGeom>
          <a:noFill/>
          <a:ln w="9525">
            <a:noFill/>
            <a:miter lim="800000"/>
            <a:headEnd/>
            <a:tailEnd/>
          </a:ln>
        </p:spPr>
      </p:pic>
      <p:sp>
        <p:nvSpPr>
          <p:cNvPr id="8" name="TextBox 7"/>
          <p:cNvSpPr txBox="1"/>
          <p:nvPr/>
        </p:nvSpPr>
        <p:spPr>
          <a:xfrm>
            <a:off x="4191000" y="1828800"/>
            <a:ext cx="4495800" cy="1200329"/>
          </a:xfrm>
          <a:prstGeom prst="rect">
            <a:avLst/>
          </a:prstGeom>
          <a:noFill/>
        </p:spPr>
        <p:txBody>
          <a:bodyPr wrap="square" rtlCol="0">
            <a:spAutoFit/>
          </a:bodyPr>
          <a:lstStyle/>
          <a:p>
            <a:r>
              <a:rPr lang="en-US" dirty="0" smtClean="0"/>
              <a:t>Our r</a:t>
            </a:r>
            <a:r>
              <a:rPr lang="en-US" baseline="30000" dirty="0" smtClean="0"/>
              <a:t>2 </a:t>
            </a:r>
            <a:r>
              <a:rPr lang="en-US" dirty="0" smtClean="0"/>
              <a:t>from our graph is 0.66, and our r is 0.812. Our graph is linear with a couple of outliers, is moderately strong, and the graph is positive.  We have an outlier at (24,65).</a:t>
            </a:r>
            <a:endParaRPr lang="en-US" dirty="0"/>
          </a:p>
        </p:txBody>
      </p:sp>
      <p:sp>
        <p:nvSpPr>
          <p:cNvPr id="10" name="TextBox 9"/>
          <p:cNvSpPr txBox="1"/>
          <p:nvPr/>
        </p:nvSpPr>
        <p:spPr>
          <a:xfrm>
            <a:off x="457200" y="5410200"/>
            <a:ext cx="2895600" cy="1200329"/>
          </a:xfrm>
          <a:prstGeom prst="rect">
            <a:avLst/>
          </a:prstGeom>
          <a:noFill/>
        </p:spPr>
        <p:txBody>
          <a:bodyPr wrap="square" rtlCol="0">
            <a:spAutoFit/>
          </a:bodyPr>
          <a:lstStyle/>
          <a:p>
            <a:r>
              <a:rPr lang="en-US" dirty="0" smtClean="0"/>
              <a:t>Our residual plot is a good model because it is scattered and does not seem to have a pattern</a:t>
            </a:r>
            <a:endParaRPr lang="en-US" dirty="0"/>
          </a:p>
        </p:txBody>
      </p:sp>
      <p:sp>
        <p:nvSpPr>
          <p:cNvPr id="11" name="TextBox 10"/>
          <p:cNvSpPr txBox="1"/>
          <p:nvPr/>
        </p:nvSpPr>
        <p:spPr>
          <a:xfrm>
            <a:off x="4267200" y="3276600"/>
            <a:ext cx="4191000" cy="1754326"/>
          </a:xfrm>
          <a:prstGeom prst="rect">
            <a:avLst/>
          </a:prstGeom>
          <a:noFill/>
        </p:spPr>
        <p:txBody>
          <a:bodyPr wrap="square" rtlCol="0">
            <a:spAutoFit/>
          </a:bodyPr>
          <a:lstStyle/>
          <a:p>
            <a:r>
              <a:rPr lang="en-US" dirty="0" smtClean="0"/>
              <a:t>Our scatter plot is a good model because it is roughly linear when you remove the outlier. Also we have a strong correlation at 0.81 which means that the points on the graph are close to the LSR line and have small residuals.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839200" cy="990600"/>
          </a:xfrm>
        </p:spPr>
        <p:txBody>
          <a:bodyPr>
            <a:normAutofit fontScale="90000"/>
          </a:bodyPr>
          <a:lstStyle/>
          <a:p>
            <a:r>
              <a:rPr lang="en-US" dirty="0" smtClean="0">
                <a:solidFill>
                  <a:schemeClr val="accent6">
                    <a:lumMod val="75000"/>
                  </a:schemeClr>
                </a:solidFill>
              </a:rPr>
              <a:t>Height vs. Knee to Floor (difference in sex)</a:t>
            </a:r>
            <a:endParaRPr lang="en-US" dirty="0">
              <a:solidFill>
                <a:schemeClr val="accent6">
                  <a:lumMod val="75000"/>
                </a:schemeClr>
              </a:solidFill>
            </a:endParaRPr>
          </a:p>
        </p:txBody>
      </p:sp>
      <p:sp>
        <p:nvSpPr>
          <p:cNvPr id="5" name="TextBox 4"/>
          <p:cNvSpPr txBox="1"/>
          <p:nvPr/>
        </p:nvSpPr>
        <p:spPr>
          <a:xfrm>
            <a:off x="533400" y="228600"/>
            <a:ext cx="7239000" cy="923330"/>
          </a:xfrm>
          <a:prstGeom prst="rect">
            <a:avLst/>
          </a:prstGeom>
          <a:noFill/>
        </p:spPr>
        <p:txBody>
          <a:bodyPr wrap="square" rtlCol="0">
            <a:spAutoFit/>
          </a:bodyPr>
          <a:lstStyle/>
          <a:p>
            <a:pPr>
              <a:buFont typeface="Arial" pitchFamily="34" charset="0"/>
              <a:buChar char="•"/>
            </a:pPr>
            <a:r>
              <a:rPr lang="en-US" dirty="0"/>
              <a:t> </a:t>
            </a:r>
            <a:r>
              <a:rPr lang="en-US" dirty="0" smtClean="0"/>
              <a:t>Female</a:t>
            </a:r>
          </a:p>
          <a:p>
            <a:pPr lvl="1">
              <a:buFont typeface="Arial" pitchFamily="34" charset="0"/>
              <a:buChar char="•"/>
            </a:pPr>
            <a:endParaRPr lang="en-US" dirty="0" smtClean="0"/>
          </a:p>
          <a:p>
            <a:endParaRPr lang="en-US" dirty="0"/>
          </a:p>
        </p:txBody>
      </p:sp>
      <p:pic>
        <p:nvPicPr>
          <p:cNvPr id="6" name="Picture 5"/>
          <p:cNvPicPr/>
          <p:nvPr/>
        </p:nvPicPr>
        <p:blipFill>
          <a:blip r:embed="rId2" cstate="print"/>
          <a:srcRect b="40426"/>
          <a:stretch>
            <a:fillRect/>
          </a:stretch>
        </p:blipFill>
        <p:spPr bwMode="auto">
          <a:xfrm>
            <a:off x="0" y="1524000"/>
            <a:ext cx="5410200" cy="3124200"/>
          </a:xfrm>
          <a:prstGeom prst="rect">
            <a:avLst/>
          </a:prstGeom>
          <a:noFill/>
          <a:ln w="9525">
            <a:noFill/>
            <a:miter lim="800000"/>
            <a:headEnd/>
            <a:tailEnd/>
          </a:ln>
        </p:spPr>
      </p:pic>
      <p:pic>
        <p:nvPicPr>
          <p:cNvPr id="7" name="Picture 6"/>
          <p:cNvPicPr/>
          <p:nvPr/>
        </p:nvPicPr>
        <p:blipFill>
          <a:blip r:embed="rId2" cstate="print"/>
          <a:srcRect t="85745" r="43529"/>
          <a:stretch>
            <a:fillRect/>
          </a:stretch>
        </p:blipFill>
        <p:spPr bwMode="auto">
          <a:xfrm>
            <a:off x="5562600" y="1905000"/>
            <a:ext cx="3581400" cy="1066800"/>
          </a:xfrm>
          <a:prstGeom prst="rect">
            <a:avLst/>
          </a:prstGeom>
          <a:noFill/>
          <a:ln w="9525">
            <a:noFill/>
            <a:miter lim="800000"/>
            <a:headEnd/>
            <a:tailEnd/>
          </a:ln>
        </p:spPr>
      </p:pic>
      <p:sp>
        <p:nvSpPr>
          <p:cNvPr id="8" name="TextBox 7"/>
          <p:cNvSpPr txBox="1"/>
          <p:nvPr/>
        </p:nvSpPr>
        <p:spPr>
          <a:xfrm>
            <a:off x="838200" y="4953000"/>
            <a:ext cx="7162800" cy="1754326"/>
          </a:xfrm>
          <a:prstGeom prst="rect">
            <a:avLst/>
          </a:prstGeom>
          <a:noFill/>
        </p:spPr>
        <p:txBody>
          <a:bodyPr wrap="square" rtlCol="0">
            <a:spAutoFit/>
          </a:bodyPr>
          <a:lstStyle/>
          <a:p>
            <a:pPr>
              <a:buFont typeface="Arial" pitchFamily="34" charset="0"/>
              <a:buChar char="•"/>
            </a:pPr>
            <a:r>
              <a:rPr lang="en-US" dirty="0" smtClean="0"/>
              <a:t>Males</a:t>
            </a:r>
          </a:p>
          <a:p>
            <a:pPr lvl="1">
              <a:buFont typeface="Arial" pitchFamily="34" charset="0"/>
              <a:buChar char="•"/>
            </a:pPr>
            <a:r>
              <a:rPr lang="en-US" dirty="0" smtClean="0"/>
              <a:t>The males generally had </a:t>
            </a:r>
            <a:r>
              <a:rPr lang="en-US" dirty="0" smtClean="0"/>
              <a:t>a </a:t>
            </a:r>
            <a:r>
              <a:rPr lang="en-US" dirty="0" smtClean="0"/>
              <a:t>longer knee to floor </a:t>
            </a:r>
            <a:r>
              <a:rPr lang="en-US" dirty="0" smtClean="0"/>
              <a:t>length, and their points had a stronger correlation.</a:t>
            </a:r>
          </a:p>
          <a:p>
            <a:pPr>
              <a:buFont typeface="Arial" pitchFamily="34" charset="0"/>
              <a:buChar char="•"/>
            </a:pPr>
            <a:r>
              <a:rPr lang="en-US" dirty="0" smtClean="0"/>
              <a:t>Females</a:t>
            </a:r>
          </a:p>
          <a:p>
            <a:pPr lvl="1">
              <a:buFont typeface="Arial" pitchFamily="34" charset="0"/>
              <a:buChar char="•"/>
            </a:pPr>
            <a:r>
              <a:rPr lang="en-US" dirty="0" smtClean="0"/>
              <a:t>The females had a weaker correlation, and their knee to floor length was generally smaller than the males knee to floor length.</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lumMod val="75000"/>
                  </a:schemeClr>
                </a:solidFill>
              </a:rPr>
              <a:t>Height vs.  </a:t>
            </a:r>
            <a:r>
              <a:rPr lang="en-US" dirty="0" smtClean="0">
                <a:solidFill>
                  <a:schemeClr val="accent6">
                    <a:lumMod val="75000"/>
                  </a:schemeClr>
                </a:solidFill>
              </a:rPr>
              <a:t>Upper Arm</a:t>
            </a:r>
            <a:endParaRPr lang="en-US" dirty="0">
              <a:solidFill>
                <a:schemeClr val="accent6">
                  <a:lumMod val="75000"/>
                </a:schemeClr>
              </a:solidFill>
            </a:endParaRPr>
          </a:p>
        </p:txBody>
      </p:sp>
      <p:pic>
        <p:nvPicPr>
          <p:cNvPr id="5" name="Picture 4"/>
          <p:cNvPicPr/>
          <p:nvPr/>
        </p:nvPicPr>
        <p:blipFill>
          <a:blip r:embed="rId2" cstate="print"/>
          <a:srcRect t="58495" b="13978"/>
          <a:stretch>
            <a:fillRect/>
          </a:stretch>
        </p:blipFill>
        <p:spPr bwMode="auto">
          <a:xfrm>
            <a:off x="1" y="5257800"/>
            <a:ext cx="4724400" cy="1600200"/>
          </a:xfrm>
          <a:prstGeom prst="rect">
            <a:avLst/>
          </a:prstGeom>
          <a:noFill/>
          <a:ln w="9525">
            <a:noFill/>
            <a:miter lim="800000"/>
            <a:headEnd/>
            <a:tailEnd/>
          </a:ln>
        </p:spPr>
      </p:pic>
      <p:sp>
        <p:nvSpPr>
          <p:cNvPr id="8" name="TextBox 7"/>
          <p:cNvSpPr txBox="1"/>
          <p:nvPr/>
        </p:nvSpPr>
        <p:spPr>
          <a:xfrm>
            <a:off x="4876800" y="5334000"/>
            <a:ext cx="4038600" cy="1200329"/>
          </a:xfrm>
          <a:prstGeom prst="rect">
            <a:avLst/>
          </a:prstGeom>
          <a:noFill/>
        </p:spPr>
        <p:txBody>
          <a:bodyPr wrap="square" rtlCol="0">
            <a:spAutoFit/>
          </a:bodyPr>
          <a:lstStyle/>
          <a:p>
            <a:r>
              <a:rPr lang="en-US" dirty="0" smtClean="0"/>
              <a:t>Our residual plot is a good model for this data because the graph is somewhat scattered. This means that all of the points are of almost equal distance from the line.</a:t>
            </a:r>
            <a:endParaRPr lang="en-US" dirty="0"/>
          </a:p>
        </p:txBody>
      </p:sp>
      <p:pic>
        <p:nvPicPr>
          <p:cNvPr id="9" name="Picture 8"/>
          <p:cNvPicPr/>
          <p:nvPr/>
        </p:nvPicPr>
        <p:blipFill>
          <a:blip r:embed="rId3" cstate="print"/>
          <a:srcRect/>
          <a:stretch>
            <a:fillRect/>
          </a:stretch>
        </p:blipFill>
        <p:spPr bwMode="auto">
          <a:xfrm>
            <a:off x="4724400" y="1524000"/>
            <a:ext cx="4419600" cy="3581400"/>
          </a:xfrm>
          <a:prstGeom prst="rect">
            <a:avLst/>
          </a:prstGeom>
          <a:noFill/>
          <a:ln w="9525">
            <a:noFill/>
            <a:miter lim="800000"/>
            <a:headEnd/>
            <a:tailEnd/>
          </a:ln>
        </p:spPr>
      </p:pic>
      <p:sp>
        <p:nvSpPr>
          <p:cNvPr id="10" name="TextBox 9"/>
          <p:cNvSpPr txBox="1"/>
          <p:nvPr/>
        </p:nvSpPr>
        <p:spPr>
          <a:xfrm>
            <a:off x="152400" y="1600200"/>
            <a:ext cx="4572000" cy="1200329"/>
          </a:xfrm>
          <a:prstGeom prst="rect">
            <a:avLst/>
          </a:prstGeom>
          <a:noFill/>
        </p:spPr>
        <p:txBody>
          <a:bodyPr wrap="square" rtlCol="0">
            <a:spAutoFit/>
          </a:bodyPr>
          <a:lstStyle/>
          <a:p>
            <a:r>
              <a:rPr lang="en-US" dirty="0" smtClean="0"/>
              <a:t>Our r</a:t>
            </a:r>
            <a:r>
              <a:rPr lang="en-US" baseline="30000" dirty="0" smtClean="0"/>
              <a:t>2</a:t>
            </a:r>
            <a:r>
              <a:rPr lang="en-US" dirty="0" smtClean="0"/>
              <a:t> from the graph is 0.45, and our r is 0.671. The strength for our graph is moderate, and the graph is roughly linear. Our graph is positive with no outliers.  </a:t>
            </a:r>
            <a:endParaRPr lang="en-US" dirty="0"/>
          </a:p>
        </p:txBody>
      </p:sp>
      <p:sp>
        <p:nvSpPr>
          <p:cNvPr id="12" name="TextBox 11"/>
          <p:cNvSpPr txBox="1"/>
          <p:nvPr/>
        </p:nvSpPr>
        <p:spPr>
          <a:xfrm>
            <a:off x="152400" y="3200400"/>
            <a:ext cx="4572000" cy="1477328"/>
          </a:xfrm>
          <a:prstGeom prst="rect">
            <a:avLst/>
          </a:prstGeom>
          <a:noFill/>
        </p:spPr>
        <p:txBody>
          <a:bodyPr wrap="square" rtlCol="0">
            <a:spAutoFit/>
          </a:bodyPr>
          <a:lstStyle/>
          <a:p>
            <a:r>
              <a:rPr lang="en-US" dirty="0" smtClean="0"/>
              <a:t>Our scatter plot is a good model because it is roughly linear and it doesn’t have a weak correlation. The correlation is 0.671 which means that the LSR line is a good representation of our data.</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534400" cy="990600"/>
          </a:xfrm>
        </p:spPr>
        <p:txBody>
          <a:bodyPr>
            <a:normAutofit fontScale="90000"/>
          </a:bodyPr>
          <a:lstStyle/>
          <a:p>
            <a:r>
              <a:rPr lang="en-US" dirty="0" smtClean="0">
                <a:solidFill>
                  <a:schemeClr val="accent6">
                    <a:lumMod val="75000"/>
                  </a:schemeClr>
                </a:solidFill>
              </a:rPr>
              <a:t>Height vs. Upper Arm (difference in sex)</a:t>
            </a:r>
            <a:endParaRPr lang="en-US" dirty="0">
              <a:solidFill>
                <a:schemeClr val="accent6">
                  <a:lumMod val="75000"/>
                </a:schemeClr>
              </a:solidFill>
            </a:endParaRPr>
          </a:p>
        </p:txBody>
      </p:sp>
      <p:pic>
        <p:nvPicPr>
          <p:cNvPr id="4" name="Picture 3"/>
          <p:cNvPicPr/>
          <p:nvPr/>
        </p:nvPicPr>
        <p:blipFill>
          <a:blip r:embed="rId2" cstate="print"/>
          <a:srcRect b="41505"/>
          <a:stretch>
            <a:fillRect/>
          </a:stretch>
        </p:blipFill>
        <p:spPr bwMode="auto">
          <a:xfrm>
            <a:off x="0" y="1600200"/>
            <a:ext cx="5334000" cy="3200400"/>
          </a:xfrm>
          <a:prstGeom prst="rect">
            <a:avLst/>
          </a:prstGeom>
          <a:noFill/>
          <a:ln w="9525">
            <a:noFill/>
            <a:miter lim="800000"/>
            <a:headEnd/>
            <a:tailEnd/>
          </a:ln>
        </p:spPr>
      </p:pic>
      <p:pic>
        <p:nvPicPr>
          <p:cNvPr id="5" name="Picture 4"/>
          <p:cNvPicPr/>
          <p:nvPr/>
        </p:nvPicPr>
        <p:blipFill>
          <a:blip r:embed="rId2" cstate="print"/>
          <a:srcRect t="86129" r="43786"/>
          <a:stretch>
            <a:fillRect/>
          </a:stretch>
        </p:blipFill>
        <p:spPr bwMode="auto">
          <a:xfrm>
            <a:off x="5410200" y="1676400"/>
            <a:ext cx="3429000" cy="1219200"/>
          </a:xfrm>
          <a:prstGeom prst="rect">
            <a:avLst/>
          </a:prstGeom>
          <a:noFill/>
          <a:ln w="9525">
            <a:noFill/>
            <a:miter lim="800000"/>
            <a:headEnd/>
            <a:tailEnd/>
          </a:ln>
        </p:spPr>
      </p:pic>
      <p:sp>
        <p:nvSpPr>
          <p:cNvPr id="6" name="TextBox 5"/>
          <p:cNvSpPr txBox="1"/>
          <p:nvPr/>
        </p:nvSpPr>
        <p:spPr>
          <a:xfrm>
            <a:off x="228600" y="4888468"/>
            <a:ext cx="8763000" cy="1754326"/>
          </a:xfrm>
          <a:prstGeom prst="rect">
            <a:avLst/>
          </a:prstGeom>
          <a:noFill/>
        </p:spPr>
        <p:txBody>
          <a:bodyPr wrap="square" rtlCol="0">
            <a:spAutoFit/>
          </a:bodyPr>
          <a:lstStyle/>
          <a:p>
            <a:pPr>
              <a:buFont typeface="Arial" pitchFamily="34" charset="0"/>
              <a:buChar char="•"/>
            </a:pPr>
            <a:r>
              <a:rPr lang="en-US" dirty="0" smtClean="0"/>
              <a:t>Males</a:t>
            </a:r>
          </a:p>
          <a:p>
            <a:pPr lvl="1">
              <a:buFont typeface="Arial" pitchFamily="34" charset="0"/>
              <a:buChar char="•"/>
            </a:pPr>
            <a:r>
              <a:rPr lang="en-US" dirty="0" smtClean="0"/>
              <a:t>The correlation is 0.671, and their points were generally greater in height and upper arm length. </a:t>
            </a:r>
          </a:p>
          <a:p>
            <a:pPr>
              <a:buFont typeface="Arial" pitchFamily="34" charset="0"/>
              <a:buChar char="•"/>
            </a:pPr>
            <a:r>
              <a:rPr lang="en-US" dirty="0" smtClean="0"/>
              <a:t>Females</a:t>
            </a:r>
          </a:p>
          <a:p>
            <a:pPr lvl="1">
              <a:buFont typeface="Arial" pitchFamily="34" charset="0"/>
              <a:buChar char="•"/>
            </a:pPr>
            <a:r>
              <a:rPr lang="en-US" dirty="0" smtClean="0"/>
              <a:t>The correlation is 0.616, and their points are mostly lower then the males with only a few being greater.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lumMod val="75000"/>
                  </a:schemeClr>
                </a:solidFill>
              </a:rPr>
              <a:t>Height vs. </a:t>
            </a:r>
            <a:r>
              <a:rPr lang="en-US" dirty="0" smtClean="0">
                <a:solidFill>
                  <a:schemeClr val="accent6">
                    <a:lumMod val="75000"/>
                  </a:schemeClr>
                </a:solidFill>
              </a:rPr>
              <a:t>Bicep Circumference</a:t>
            </a:r>
            <a:endParaRPr lang="en-US" dirty="0">
              <a:solidFill>
                <a:schemeClr val="accent6">
                  <a:lumMod val="75000"/>
                </a:schemeClr>
              </a:solidFill>
            </a:endParaRPr>
          </a:p>
        </p:txBody>
      </p:sp>
      <p:pic>
        <p:nvPicPr>
          <p:cNvPr id="4" name="Picture 3"/>
          <p:cNvPicPr/>
          <p:nvPr/>
        </p:nvPicPr>
        <p:blipFill>
          <a:blip r:embed="rId2" cstate="print"/>
          <a:srcRect t="58495" b="13978"/>
          <a:stretch>
            <a:fillRect/>
          </a:stretch>
        </p:blipFill>
        <p:spPr bwMode="auto">
          <a:xfrm>
            <a:off x="4038600" y="5486400"/>
            <a:ext cx="5105400" cy="1371600"/>
          </a:xfrm>
          <a:prstGeom prst="rect">
            <a:avLst/>
          </a:prstGeom>
          <a:noFill/>
          <a:ln w="9525">
            <a:noFill/>
            <a:miter lim="800000"/>
            <a:headEnd/>
            <a:tailEnd/>
          </a:ln>
        </p:spPr>
      </p:pic>
      <p:sp>
        <p:nvSpPr>
          <p:cNvPr id="5" name="TextBox 4"/>
          <p:cNvSpPr txBox="1"/>
          <p:nvPr/>
        </p:nvSpPr>
        <p:spPr>
          <a:xfrm>
            <a:off x="0" y="5657671"/>
            <a:ext cx="4038600" cy="1200329"/>
          </a:xfrm>
          <a:prstGeom prst="rect">
            <a:avLst/>
          </a:prstGeom>
          <a:noFill/>
        </p:spPr>
        <p:txBody>
          <a:bodyPr wrap="square" rtlCol="0">
            <a:spAutoFit/>
          </a:bodyPr>
          <a:lstStyle/>
          <a:p>
            <a:r>
              <a:rPr lang="en-US" dirty="0" smtClean="0"/>
              <a:t>Our residual plot is a good model for this data because the points on the graph are scattered. This means that the residual line goes through the center of the data.</a:t>
            </a:r>
            <a:endParaRPr lang="en-US" dirty="0"/>
          </a:p>
        </p:txBody>
      </p:sp>
      <p:pic>
        <p:nvPicPr>
          <p:cNvPr id="6" name="Picture 5"/>
          <p:cNvPicPr/>
          <p:nvPr/>
        </p:nvPicPr>
        <p:blipFill>
          <a:blip r:embed="rId3" cstate="print"/>
          <a:srcRect/>
          <a:stretch>
            <a:fillRect/>
          </a:stretch>
        </p:blipFill>
        <p:spPr bwMode="auto">
          <a:xfrm>
            <a:off x="0" y="1600200"/>
            <a:ext cx="4343400" cy="3581400"/>
          </a:xfrm>
          <a:prstGeom prst="rect">
            <a:avLst/>
          </a:prstGeom>
          <a:noFill/>
          <a:ln w="9525">
            <a:noFill/>
            <a:miter lim="800000"/>
            <a:headEnd/>
            <a:tailEnd/>
          </a:ln>
        </p:spPr>
      </p:pic>
      <p:sp>
        <p:nvSpPr>
          <p:cNvPr id="7" name="TextBox 6"/>
          <p:cNvSpPr txBox="1"/>
          <p:nvPr/>
        </p:nvSpPr>
        <p:spPr>
          <a:xfrm>
            <a:off x="4648200" y="1676400"/>
            <a:ext cx="4267200" cy="1477328"/>
          </a:xfrm>
          <a:prstGeom prst="rect">
            <a:avLst/>
          </a:prstGeom>
          <a:noFill/>
        </p:spPr>
        <p:txBody>
          <a:bodyPr wrap="square" rtlCol="0">
            <a:spAutoFit/>
          </a:bodyPr>
          <a:lstStyle/>
          <a:p>
            <a:r>
              <a:rPr lang="en-US" dirty="0" smtClean="0"/>
              <a:t>Our r</a:t>
            </a:r>
            <a:r>
              <a:rPr lang="en-US" baseline="30000" dirty="0" smtClean="0"/>
              <a:t>2</a:t>
            </a:r>
            <a:r>
              <a:rPr lang="en-US" dirty="0" smtClean="0"/>
              <a:t> </a:t>
            </a:r>
            <a:r>
              <a:rPr lang="en-US" dirty="0" smtClean="0"/>
              <a:t>is 0.30, and the r is 0.548. The graph for this data is moderately weak, and is barely linear with a positive correlation. There are a few outliers that aren't that great but they may be affecting the data. </a:t>
            </a:r>
            <a:endParaRPr lang="en-US" dirty="0"/>
          </a:p>
        </p:txBody>
      </p:sp>
      <p:sp>
        <p:nvSpPr>
          <p:cNvPr id="8" name="TextBox 7"/>
          <p:cNvSpPr txBox="1"/>
          <p:nvPr/>
        </p:nvSpPr>
        <p:spPr>
          <a:xfrm>
            <a:off x="4648200" y="3276600"/>
            <a:ext cx="4267200" cy="1754326"/>
          </a:xfrm>
          <a:prstGeom prst="rect">
            <a:avLst/>
          </a:prstGeom>
          <a:noFill/>
        </p:spPr>
        <p:txBody>
          <a:bodyPr wrap="square" rtlCol="0">
            <a:spAutoFit/>
          </a:bodyPr>
          <a:lstStyle/>
          <a:p>
            <a:r>
              <a:rPr lang="en-US" dirty="0" smtClean="0"/>
              <a:t>The scatter plot isn't the greatest model for the data because the correlation at 0.548 isn't that strong, and the graph is a bit scattered. The LSR does a good job of representing this data because the residual plot is scattered.</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6">
                    <a:lumMod val="75000"/>
                  </a:schemeClr>
                </a:solidFill>
              </a:rPr>
              <a:t>Height vs. Bicep Circumference (difference in sex)</a:t>
            </a:r>
            <a:endParaRPr lang="en-US" dirty="0">
              <a:solidFill>
                <a:schemeClr val="accent6">
                  <a:lumMod val="75000"/>
                </a:schemeClr>
              </a:solidFill>
            </a:endParaRPr>
          </a:p>
        </p:txBody>
      </p:sp>
      <p:pic>
        <p:nvPicPr>
          <p:cNvPr id="4" name="Picture 3"/>
          <p:cNvPicPr/>
          <p:nvPr/>
        </p:nvPicPr>
        <p:blipFill>
          <a:blip r:embed="rId2" cstate="print"/>
          <a:srcRect b="41505"/>
          <a:stretch>
            <a:fillRect/>
          </a:stretch>
        </p:blipFill>
        <p:spPr bwMode="auto">
          <a:xfrm>
            <a:off x="0" y="1524000"/>
            <a:ext cx="5257800" cy="3124200"/>
          </a:xfrm>
          <a:prstGeom prst="rect">
            <a:avLst/>
          </a:prstGeom>
          <a:noFill/>
          <a:ln w="9525">
            <a:noFill/>
            <a:miter lim="800000"/>
            <a:headEnd/>
            <a:tailEnd/>
          </a:ln>
        </p:spPr>
      </p:pic>
      <p:pic>
        <p:nvPicPr>
          <p:cNvPr id="5" name="Picture 4"/>
          <p:cNvPicPr/>
          <p:nvPr/>
        </p:nvPicPr>
        <p:blipFill>
          <a:blip r:embed="rId2" cstate="print"/>
          <a:srcRect l="-841" t="86129" r="45514" b="-1613"/>
          <a:stretch>
            <a:fillRect/>
          </a:stretch>
        </p:blipFill>
        <p:spPr bwMode="auto">
          <a:xfrm>
            <a:off x="5257800" y="1676400"/>
            <a:ext cx="3886200" cy="1371600"/>
          </a:xfrm>
          <a:prstGeom prst="rect">
            <a:avLst/>
          </a:prstGeom>
          <a:noFill/>
          <a:ln w="9525">
            <a:noFill/>
            <a:miter lim="800000"/>
            <a:headEnd/>
            <a:tailEnd/>
          </a:ln>
        </p:spPr>
      </p:pic>
      <p:sp>
        <p:nvSpPr>
          <p:cNvPr id="6" name="TextBox 5"/>
          <p:cNvSpPr txBox="1"/>
          <p:nvPr/>
        </p:nvSpPr>
        <p:spPr>
          <a:xfrm>
            <a:off x="228600" y="4549676"/>
            <a:ext cx="8229600" cy="2308324"/>
          </a:xfrm>
          <a:prstGeom prst="rect">
            <a:avLst/>
          </a:prstGeom>
          <a:noFill/>
        </p:spPr>
        <p:txBody>
          <a:bodyPr wrap="square" rtlCol="0">
            <a:spAutoFit/>
          </a:bodyPr>
          <a:lstStyle/>
          <a:p>
            <a:pPr>
              <a:buFont typeface="Arial" pitchFamily="34" charset="0"/>
              <a:buChar char="•"/>
            </a:pPr>
            <a:r>
              <a:rPr lang="en-US" dirty="0" smtClean="0"/>
              <a:t>Males</a:t>
            </a:r>
          </a:p>
          <a:p>
            <a:pPr lvl="1">
              <a:buFont typeface="Arial" pitchFamily="34" charset="0"/>
              <a:buChar char="•"/>
            </a:pPr>
            <a:r>
              <a:rPr lang="en-US" dirty="0" smtClean="0"/>
              <a:t>The correlation for the males is 0.184. Their points are scattered which means that the LSR line does not fit this data very well. Their points are generally higher than the females.</a:t>
            </a:r>
          </a:p>
          <a:p>
            <a:pPr>
              <a:buFont typeface="Arial" pitchFamily="34" charset="0"/>
              <a:buChar char="•"/>
            </a:pPr>
            <a:r>
              <a:rPr lang="en-US" dirty="0" smtClean="0"/>
              <a:t>Females</a:t>
            </a:r>
          </a:p>
          <a:p>
            <a:pPr lvl="1">
              <a:buFont typeface="Arial" pitchFamily="34" charset="0"/>
              <a:buChar char="•"/>
            </a:pPr>
            <a:r>
              <a:rPr lang="en-US" dirty="0" smtClean="0"/>
              <a:t>The correlation for the females is 0.272. Their points are more linear then the males but they are still scattered. The LSR line does not represent their data very well.  Their points are generally lower than the males.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lumMod val="75000"/>
                  </a:schemeClr>
                </a:solidFill>
              </a:rPr>
              <a:t>Best Model</a:t>
            </a:r>
            <a:endParaRPr lang="en-US" dirty="0">
              <a:solidFill>
                <a:schemeClr val="accent6">
                  <a:lumMod val="75000"/>
                </a:schemeClr>
              </a:solidFill>
            </a:endParaRPr>
          </a:p>
        </p:txBody>
      </p:sp>
      <p:sp>
        <p:nvSpPr>
          <p:cNvPr id="3" name="Content Placeholder 2"/>
          <p:cNvSpPr>
            <a:spLocks noGrp="1"/>
          </p:cNvSpPr>
          <p:nvPr>
            <p:ph sz="quarter" idx="1"/>
          </p:nvPr>
        </p:nvSpPr>
        <p:spPr/>
        <p:txBody>
          <a:bodyPr>
            <a:normAutofit lnSpcReduction="10000"/>
          </a:bodyPr>
          <a:lstStyle/>
          <a:p>
            <a:pPr>
              <a:buNone/>
            </a:pPr>
            <a:r>
              <a:rPr lang="en-US" dirty="0" smtClean="0"/>
              <a:t>Our best model in predicting unknown heights is our scatter plot including the” knee to floor” vs. “height” variables. We chose this model to be the best because the scatter plot has the strongest correlation which is .812. This means that the data has a moderately strong linear relationship. If we eliminate the one outlier, you can see that the data hugs the LSR line. The residual plot is also the most scattered showing no signs of any apparent patterns. </a:t>
            </a:r>
          </a:p>
          <a:p>
            <a:pPr>
              <a:buNone/>
            </a:pP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Custom 4">
      <a:dk1>
        <a:sysClr val="windowText" lastClr="000000"/>
      </a:dk1>
      <a:lt1>
        <a:sysClr val="window" lastClr="FFFFFF"/>
      </a:lt1>
      <a:dk2>
        <a:srgbClr val="FFFFFF"/>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140</TotalTime>
  <Words>976</Words>
  <Application>Microsoft Office PowerPoint</Application>
  <PresentationFormat>On-screen Show (4:3)</PresentationFormat>
  <Paragraphs>62</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Median</vt:lpstr>
      <vt:lpstr>Predicting Heights</vt:lpstr>
      <vt:lpstr>The Task</vt:lpstr>
      <vt:lpstr>Height vs. Knee to Floor</vt:lpstr>
      <vt:lpstr>Height vs. Knee to Floor (difference in sex)</vt:lpstr>
      <vt:lpstr>Height vs.  Upper Arm</vt:lpstr>
      <vt:lpstr>Height vs. Upper Arm (difference in sex)</vt:lpstr>
      <vt:lpstr>Height vs. Bicep Circumference</vt:lpstr>
      <vt:lpstr>Height vs. Bicep Circumference (difference in sex)</vt:lpstr>
      <vt:lpstr>Best Model</vt:lpstr>
      <vt:lpstr>Bias and Error</vt:lpstr>
      <vt:lpstr>Group Member Predictions</vt:lpstr>
      <vt:lpstr>Teachers Predictions</vt:lpstr>
      <vt:lpstr>Conclusion</vt:lpstr>
    </vt:vector>
  </TitlesOfParts>
  <Company>Central Bucks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Predicting Heights</dc:title>
  <dc:creator>Faulkner.D430</dc:creator>
  <cp:lastModifiedBy>Faulkner.D430</cp:lastModifiedBy>
  <cp:revision>19</cp:revision>
  <dcterms:created xsi:type="dcterms:W3CDTF">2011-05-24T11:28:19Z</dcterms:created>
  <dcterms:modified xsi:type="dcterms:W3CDTF">2011-05-25T12:24:31Z</dcterms:modified>
</cp:coreProperties>
</file>